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Maven Pro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aven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049897555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049897555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049897555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049897555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049897555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049897555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049897555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049897555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049897555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049897555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049463cc60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049463cc60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4a41424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04a41424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049463cc60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049463cc60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049897555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049897555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049463cc60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049463cc60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04989755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04989755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049463cc60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049463cc60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049463cc60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049463cc60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49463cc60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049463cc6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257250" y="1613825"/>
            <a:ext cx="48222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MTSS-Direct Student Services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EIP/ Remedial, </a:t>
            </a:r>
            <a:r>
              <a:rPr lang="en" sz="1900"/>
              <a:t>504 Plans,</a:t>
            </a:r>
            <a:r>
              <a:rPr lang="en" sz="1900"/>
              <a:t> SEL, Behavior, ESOL*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>
            <p:ph type="title"/>
          </p:nvPr>
        </p:nvSpPr>
        <p:spPr>
          <a:xfrm>
            <a:off x="1236525" y="2909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12169"/>
                </a:solidFill>
                <a:latin typeface="Roboto"/>
                <a:ea typeface="Roboto"/>
                <a:cs typeface="Roboto"/>
                <a:sym typeface="Roboto"/>
              </a:rPr>
              <a:t>                 What is a 504 plan?</a:t>
            </a:r>
            <a:endParaRPr sz="2700">
              <a:solidFill>
                <a:srgbClr val="01216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2"/>
          <p:cNvSpPr txBox="1"/>
          <p:nvPr>
            <p:ph idx="1" type="body"/>
          </p:nvPr>
        </p:nvSpPr>
        <p:spPr>
          <a:xfrm>
            <a:off x="1303800" y="1106175"/>
            <a:ext cx="7030500" cy="36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12169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Section 504 of the Rehabilitation Act outlaws discrimination against people with disabilities in facilities that get federal funds-- like public schools. </a:t>
            </a:r>
            <a:endParaRPr sz="1700">
              <a:solidFill>
                <a:srgbClr val="012169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12169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504 plans are plans that schools make to give kids with disabilities such as, anxiety and  the services and support they need to learn alongside their peers.</a:t>
            </a:r>
            <a:endParaRPr sz="1700">
              <a:solidFill>
                <a:srgbClr val="012169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12169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504 plans is not SPED, but if needed supports Individualized Education Programs (IEPs). They both can be used to help students with disabilities access education.  </a:t>
            </a:r>
            <a:r>
              <a:rPr lang="en" sz="1700" u="sng">
                <a:solidFill>
                  <a:srgbClr val="012169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IEPs are under a different law,</a:t>
            </a:r>
            <a:r>
              <a:rPr lang="en" sz="1700">
                <a:solidFill>
                  <a:srgbClr val="012169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the Individuals with Disabilities Education Act (IDEA). 504 plans and IEPs are two different ways to provide services and support to kids with disabilities.  </a:t>
            </a:r>
            <a:endParaRPr sz="1700">
              <a:solidFill>
                <a:srgbClr val="012169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574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 txBox="1"/>
          <p:nvPr/>
        </p:nvSpPr>
        <p:spPr>
          <a:xfrm>
            <a:off x="0" y="0"/>
            <a:ext cx="7602300" cy="3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12169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lang="en" sz="2000">
                <a:solidFill>
                  <a:srgbClr val="012169"/>
                </a:solidFill>
                <a:latin typeface="Roboto"/>
                <a:ea typeface="Roboto"/>
                <a:cs typeface="Roboto"/>
                <a:sym typeface="Roboto"/>
              </a:rPr>
              <a:t>Examples of reasonable 504 accommodations are: </a:t>
            </a:r>
            <a:endParaRPr sz="2000">
              <a:solidFill>
                <a:srgbClr val="01216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12169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012169"/>
                </a:solidFill>
                <a:latin typeface="Roboto"/>
                <a:ea typeface="Roboto"/>
                <a:cs typeface="Roboto"/>
                <a:sym typeface="Roboto"/>
              </a:rPr>
              <a:t>tests read out loud for children with dyslexia or blindness, </a:t>
            </a:r>
            <a:endParaRPr sz="1700">
              <a:solidFill>
                <a:srgbClr val="01216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012169"/>
                </a:solidFill>
                <a:latin typeface="Roboto"/>
                <a:ea typeface="Roboto"/>
                <a:cs typeface="Roboto"/>
                <a:sym typeface="Roboto"/>
              </a:rPr>
              <a:t>an enlarger for a child with low vision;</a:t>
            </a:r>
            <a:endParaRPr sz="1700">
              <a:solidFill>
                <a:srgbClr val="01216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012169"/>
                </a:solidFill>
                <a:latin typeface="Roboto"/>
                <a:ea typeface="Roboto"/>
                <a:cs typeface="Roboto"/>
                <a:sym typeface="Roboto"/>
              </a:rPr>
              <a:t>less written homework for children with disabilities affecting writing, </a:t>
            </a:r>
            <a:endParaRPr sz="1700">
              <a:solidFill>
                <a:srgbClr val="01216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012169"/>
                </a:solidFill>
                <a:latin typeface="Roboto"/>
                <a:ea typeface="Roboto"/>
                <a:cs typeface="Roboto"/>
                <a:sym typeface="Roboto"/>
              </a:rPr>
              <a:t>a behavior management plan for a child with a behavior disorder, or </a:t>
            </a:r>
            <a:endParaRPr sz="1700">
              <a:solidFill>
                <a:srgbClr val="01216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012169"/>
                </a:solidFill>
                <a:latin typeface="Roboto"/>
                <a:ea typeface="Roboto"/>
                <a:cs typeface="Roboto"/>
                <a:sym typeface="Roboto"/>
              </a:rPr>
              <a:t>an accessible restroom for a child who uses a wheelchair. </a:t>
            </a:r>
            <a:endParaRPr sz="1700">
              <a:solidFill>
                <a:srgbClr val="01216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012169"/>
                </a:solidFill>
                <a:latin typeface="Roboto"/>
                <a:ea typeface="Roboto"/>
                <a:cs typeface="Roboto"/>
                <a:sym typeface="Roboto"/>
              </a:rPr>
              <a:t>small group testing for Milestones/MAP</a:t>
            </a:r>
            <a:endParaRPr sz="1700">
              <a:solidFill>
                <a:srgbClr val="01216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012169"/>
                </a:solidFill>
                <a:latin typeface="Roboto"/>
                <a:ea typeface="Roboto"/>
                <a:cs typeface="Roboto"/>
                <a:sym typeface="Roboto"/>
              </a:rPr>
              <a:t>Speech to text </a:t>
            </a:r>
            <a:endParaRPr sz="1700">
              <a:solidFill>
                <a:srgbClr val="01216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1216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01216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700">
              <a:solidFill>
                <a:srgbClr val="0121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SEL Learning at home and School</a:t>
            </a:r>
            <a:endParaRPr/>
          </a:p>
        </p:txBody>
      </p:sp>
      <p:sp>
        <p:nvSpPr>
          <p:cNvPr id="351" name="Google Shape;351;p25"/>
          <p:cNvSpPr txBox="1"/>
          <p:nvPr>
            <p:ph idx="1" type="body"/>
          </p:nvPr>
        </p:nvSpPr>
        <p:spPr>
          <a:xfrm>
            <a:off x="1303800" y="1558025"/>
            <a:ext cx="7030500" cy="29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Principal</a:t>
            </a:r>
            <a:r>
              <a:rPr b="1" lang="en" sz="1600"/>
              <a:t> Talk- Students join for bi-monthly meeting to learning about topics SEL Topics. </a:t>
            </a:r>
            <a:endParaRPr b="1" sz="1600"/>
          </a:p>
          <a:p>
            <a:pPr indent="-3175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Building Friendships</a:t>
            </a:r>
            <a:endParaRPr b="1" sz="1400"/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Bullying</a:t>
            </a:r>
            <a:endParaRPr b="1" sz="1400"/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Kindness and Respect </a:t>
            </a:r>
            <a:endParaRPr b="1" sz="1400"/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Empathy and Caring</a:t>
            </a:r>
            <a:endParaRPr b="1" sz="1400"/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School work and routines</a:t>
            </a:r>
            <a:endParaRPr b="1" sz="1400"/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Conflict resolution/self-control</a:t>
            </a:r>
            <a:endParaRPr b="1" sz="1400"/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Proactive Choices and decisions</a:t>
            </a:r>
            <a:endParaRPr b="1" sz="1400"/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Morning meetings with Teachers* </a:t>
            </a:r>
            <a:endParaRPr b="1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"/>
          <p:cNvSpPr txBox="1"/>
          <p:nvPr>
            <p:ph type="title"/>
          </p:nvPr>
        </p:nvSpPr>
        <p:spPr>
          <a:xfrm>
            <a:off x="1303800" y="598575"/>
            <a:ext cx="7030500" cy="44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Social Emotional Learning(SEL)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2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22">
                <a:solidFill>
                  <a:srgbClr val="1F1F1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Social-emotional learning (SEL) is the process of developing the self-awareness, self-control, and interpersonal skills that are vital for school, work, and life success.</a:t>
            </a:r>
            <a:endParaRPr b="0" sz="1422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125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lang="en" sz="1722">
                <a:solidFill>
                  <a:srgbClr val="1F1F1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People with strong social-emotional skills are better able to cope with everyday challenges and benefit academically, professionally, and socially. From effective problem-solving to self-discipline, from impulse control to emotion management and more, SEL provides a foundation for positive, long-term effects on kids, adults, and communitie</a:t>
            </a:r>
            <a:r>
              <a:rPr b="0" lang="en" sz="1722">
                <a:solidFill>
                  <a:srgbClr val="1F1F1F"/>
                </a:solidFill>
                <a:highlight>
                  <a:srgbClr val="6FA8DC"/>
                </a:highlight>
                <a:latin typeface="Arial"/>
                <a:ea typeface="Arial"/>
                <a:cs typeface="Arial"/>
                <a:sym typeface="Arial"/>
              </a:rPr>
              <a:t>s.</a:t>
            </a:r>
            <a:endParaRPr b="0" sz="1722">
              <a:solidFill>
                <a:srgbClr val="1F1F1F"/>
              </a:solidFill>
              <a:highlight>
                <a:srgbClr val="6FA8D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child’s learning?</a:t>
            </a:r>
            <a:endParaRPr/>
          </a:p>
        </p:txBody>
      </p:sp>
      <p:sp>
        <p:nvSpPr>
          <p:cNvPr id="362" name="Google Shape;362;p2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85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How can I help my child at home?</a:t>
            </a:r>
            <a:endParaRPr sz="185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85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607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50"/>
              <a:buFont typeface="Roboto"/>
              <a:buChar char="●"/>
            </a:pPr>
            <a:r>
              <a:rPr lang="en" sz="185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Starfall.com </a:t>
            </a:r>
            <a:endParaRPr sz="185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607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50"/>
              <a:buFont typeface="Roboto"/>
              <a:buChar char="●"/>
            </a:pPr>
            <a:r>
              <a:rPr lang="en" sz="185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RAZ Kids</a:t>
            </a:r>
            <a:endParaRPr sz="185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607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50"/>
              <a:buFont typeface="Roboto"/>
              <a:buChar char="●"/>
            </a:pPr>
            <a:r>
              <a:rPr lang="en" sz="185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Practice IXL at home</a:t>
            </a:r>
            <a:endParaRPr sz="185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607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50"/>
              <a:buFont typeface="Roboto"/>
              <a:buChar char="●"/>
            </a:pPr>
            <a:r>
              <a:rPr lang="en" sz="185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Math Playground</a:t>
            </a:r>
            <a:endParaRPr sz="185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607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50"/>
              <a:buFont typeface="Roboto"/>
              <a:buChar char="●"/>
            </a:pPr>
            <a:r>
              <a:rPr lang="en" sz="185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Memorize sight words ( Dolch or Fry words)</a:t>
            </a:r>
            <a:endParaRPr sz="185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607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50"/>
              <a:buFont typeface="Roboto"/>
              <a:buChar char="●"/>
            </a:pPr>
            <a:r>
              <a:rPr lang="en" sz="185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Word families</a:t>
            </a:r>
            <a:endParaRPr sz="185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607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850"/>
              <a:buFont typeface="Roboto"/>
              <a:buChar char="●"/>
            </a:pPr>
            <a:r>
              <a:rPr lang="en" sz="185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Ask comprehension questions before, during, and after reading</a:t>
            </a:r>
            <a:endParaRPr sz="185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914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K-2 Assistant Principal &amp;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 of Student Service</a:t>
            </a: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lang="en" sz="1300">
                <a:solidFill>
                  <a:srgbClr val="00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cle@yhale.org</a:t>
            </a:r>
            <a:endParaRPr/>
          </a:p>
        </p:txBody>
      </p:sp>
      <p:sp>
        <p:nvSpPr>
          <p:cNvPr id="285" name="Google Shape;285;p14"/>
          <p:cNvSpPr txBox="1"/>
          <p:nvPr>
            <p:ph idx="2" type="body"/>
          </p:nvPr>
        </p:nvSpPr>
        <p:spPr>
          <a:xfrm>
            <a:off x="4903700" y="661000"/>
            <a:ext cx="3430500" cy="29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305" u="sng"/>
              <a:t>K-2 Assistant Principal-</a:t>
            </a:r>
            <a:r>
              <a:rPr lang="en" sz="1305"/>
              <a:t> </a:t>
            </a:r>
            <a:endParaRPr sz="130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305" u="sng"/>
              <a:t>Director of Student Services </a:t>
            </a:r>
            <a:r>
              <a:rPr lang="en" sz="1305"/>
              <a:t>is to support K-6 students in MTSS  to monitor </a:t>
            </a:r>
            <a:r>
              <a:rPr lang="en" sz="1305"/>
              <a:t>student</a:t>
            </a:r>
            <a:r>
              <a:rPr lang="en" sz="1305"/>
              <a:t> achievement and achievement. I work with teachers and the coordinators to support student performance.</a:t>
            </a:r>
            <a:endParaRPr sz="1305"/>
          </a:p>
          <a:p>
            <a:pPr indent="-311467" lvl="0" marL="457200" rtl="0" algn="l">
              <a:spcBef>
                <a:spcPts val="1200"/>
              </a:spcBef>
              <a:spcAft>
                <a:spcPts val="0"/>
              </a:spcAft>
              <a:buSzPts val="1305"/>
              <a:buChar char="●"/>
            </a:pPr>
            <a:r>
              <a:rPr lang="en" sz="1305"/>
              <a:t>EIP Interventions</a:t>
            </a:r>
            <a:endParaRPr sz="1305"/>
          </a:p>
          <a:p>
            <a:pPr indent="-311467" lvl="0" marL="457200" rtl="0" algn="l">
              <a:spcBef>
                <a:spcPts val="0"/>
              </a:spcBef>
              <a:spcAft>
                <a:spcPts val="0"/>
              </a:spcAft>
              <a:buSzPts val="1305"/>
              <a:buChar char="●"/>
            </a:pPr>
            <a:r>
              <a:rPr lang="en" sz="1305"/>
              <a:t>504 Plans</a:t>
            </a:r>
            <a:endParaRPr sz="1305"/>
          </a:p>
          <a:p>
            <a:pPr indent="-311467" lvl="0" marL="457200" rtl="0" algn="l">
              <a:spcBef>
                <a:spcPts val="0"/>
              </a:spcBef>
              <a:spcAft>
                <a:spcPts val="0"/>
              </a:spcAft>
              <a:buSzPts val="1305"/>
              <a:buChar char="●"/>
            </a:pPr>
            <a:r>
              <a:rPr lang="en" sz="1305"/>
              <a:t>Remedial</a:t>
            </a:r>
            <a:endParaRPr sz="1305"/>
          </a:p>
          <a:p>
            <a:pPr indent="-311467" lvl="0" marL="457200" rtl="0" algn="l">
              <a:spcBef>
                <a:spcPts val="0"/>
              </a:spcBef>
              <a:spcAft>
                <a:spcPts val="0"/>
              </a:spcAft>
              <a:buSzPts val="1305"/>
              <a:buChar char="●"/>
            </a:pPr>
            <a:r>
              <a:rPr lang="en" sz="1305"/>
              <a:t>Resource Instruction</a:t>
            </a:r>
            <a:endParaRPr sz="1305"/>
          </a:p>
          <a:p>
            <a:pPr indent="-311467" lvl="0" marL="457200" rtl="0" algn="l">
              <a:spcBef>
                <a:spcPts val="0"/>
              </a:spcBef>
              <a:spcAft>
                <a:spcPts val="0"/>
              </a:spcAft>
              <a:buSzPts val="1305"/>
              <a:buChar char="●"/>
            </a:pPr>
            <a:r>
              <a:rPr lang="en" sz="1305"/>
              <a:t>SEL Learning</a:t>
            </a:r>
            <a:endParaRPr sz="1305"/>
          </a:p>
        </p:txBody>
      </p:sp>
      <p:pic>
        <p:nvPicPr>
          <p:cNvPr id="286" name="Google Shape;2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075" y="1247025"/>
            <a:ext cx="1076775" cy="13994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238125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63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07500" cy="47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17"/>
          <p:cNvPicPr preferRelativeResize="0"/>
          <p:nvPr/>
        </p:nvPicPr>
        <p:blipFill rotWithShape="1">
          <a:blip r:embed="rId3">
            <a:alphaModFix/>
          </a:blip>
          <a:srcRect b="849" l="-480" r="479" t="-85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</a:t>
            </a:r>
            <a:endParaRPr/>
          </a:p>
        </p:txBody>
      </p:sp>
      <p:sp>
        <p:nvSpPr>
          <p:cNvPr id="321" name="Google Shape;321;p2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75" y="191050"/>
            <a:ext cx="8714724" cy="61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EIP                       Resource Instruction</a:t>
            </a:r>
            <a:endParaRPr/>
          </a:p>
        </p:txBody>
      </p:sp>
      <p:sp>
        <p:nvSpPr>
          <p:cNvPr id="328" name="Google Shape;328;p21"/>
          <p:cNvSpPr txBox="1"/>
          <p:nvPr>
            <p:ph idx="1" type="body"/>
          </p:nvPr>
        </p:nvSpPr>
        <p:spPr>
          <a:xfrm>
            <a:off x="1303800" y="1211925"/>
            <a:ext cx="3430500" cy="37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6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State of Georgia Early Intervention Program </a:t>
            </a:r>
            <a:r>
              <a:rPr b="1" lang="en" sz="6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(EIP K-5</a:t>
            </a:r>
            <a:r>
              <a:rPr lang="en" sz="6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) Remedial 6-8th grade Milestones/ MAP ..etc </a:t>
            </a:r>
            <a:endParaRPr sz="6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Must qualify - </a:t>
            </a:r>
            <a:r>
              <a:rPr b="1" lang="en" sz="6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EIP Rubric Scale (K-5)</a:t>
            </a:r>
            <a:endParaRPr b="1" sz="6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6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MAP Scores*/ Milestones</a:t>
            </a:r>
            <a:endParaRPr sz="6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6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Reading levels </a:t>
            </a:r>
            <a:endParaRPr sz="6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6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Performance in math </a:t>
            </a:r>
            <a:endParaRPr sz="6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6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classroom observations.</a:t>
            </a:r>
            <a:endParaRPr sz="6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6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Monitored in Tier 2 or Tier 3.</a:t>
            </a:r>
            <a:endParaRPr sz="6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6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Set Interventions </a:t>
            </a:r>
            <a:endParaRPr sz="6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1"/>
          <p:cNvSpPr txBox="1"/>
          <p:nvPr>
            <p:ph idx="2" type="body"/>
          </p:nvPr>
        </p:nvSpPr>
        <p:spPr>
          <a:xfrm>
            <a:off x="4903650" y="1308075"/>
            <a:ext cx="3430500" cy="3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Students who do not qualify for EIP that made need additional support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Based on MAP Data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Based of Reading/ Math observation/grades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Teacher recommended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Set Interventions based on individual needs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Monitored in MTSS  Tier 2 or Tier 3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